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1" r:id="rId4"/>
  </p:sldMasterIdLst>
  <p:notesMasterIdLst>
    <p:notesMasterId r:id="rId29"/>
  </p:notesMasterIdLst>
  <p:handoutMasterIdLst>
    <p:handoutMasterId r:id="rId30"/>
  </p:handoutMasterIdLst>
  <p:sldIdLst>
    <p:sldId id="303" r:id="rId5"/>
    <p:sldId id="310" r:id="rId6"/>
    <p:sldId id="347" r:id="rId7"/>
    <p:sldId id="357" r:id="rId8"/>
    <p:sldId id="352" r:id="rId9"/>
    <p:sldId id="350" r:id="rId10"/>
    <p:sldId id="349" r:id="rId11"/>
    <p:sldId id="359" r:id="rId12"/>
    <p:sldId id="348" r:id="rId13"/>
    <p:sldId id="363" r:id="rId14"/>
    <p:sldId id="346" r:id="rId15"/>
    <p:sldId id="345" r:id="rId16"/>
    <p:sldId id="344" r:id="rId17"/>
    <p:sldId id="343" r:id="rId18"/>
    <p:sldId id="353" r:id="rId19"/>
    <p:sldId id="354" r:id="rId20"/>
    <p:sldId id="355" r:id="rId21"/>
    <p:sldId id="356" r:id="rId22"/>
    <p:sldId id="358" r:id="rId23"/>
    <p:sldId id="360" r:id="rId24"/>
    <p:sldId id="361" r:id="rId25"/>
    <p:sldId id="362" r:id="rId26"/>
    <p:sldId id="342" r:id="rId27"/>
    <p:sldId id="311" r:id="rId28"/>
  </p:sldIdLst>
  <p:sldSz cx="12192000" cy="6858000"/>
  <p:notesSz cx="6858000" cy="9144000"/>
  <p:defaultTextStyle>
    <a:defPPr>
      <a:defRPr lang="en-GB"/>
    </a:defPPr>
    <a:lvl1pPr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1pPr>
    <a:lvl2pPr marL="4572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2pPr>
    <a:lvl3pPr marL="9144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3pPr>
    <a:lvl4pPr marL="13716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4pPr>
    <a:lvl5pPr marL="1828800" algn="l" defTabSz="449263" rtl="0" fontAlgn="base">
      <a:spcBef>
        <a:spcPct val="0"/>
      </a:spcBef>
      <a:spcAft>
        <a:spcPct val="0"/>
      </a:spcAft>
      <a:defRPr sz="2800" kern="1200">
        <a:solidFill>
          <a:schemeClr val="bg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800" kern="1200">
        <a:solidFill>
          <a:schemeClr val="bg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60A45"/>
    <a:srgbClr val="009390"/>
    <a:srgbClr val="65BDE1"/>
    <a:srgbClr val="B2BB1A"/>
    <a:srgbClr val="E38F27"/>
    <a:srgbClr val="AA1D06"/>
    <a:srgbClr val="A50021"/>
    <a:srgbClr val="C7A0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4" autoAdjust="0"/>
    <p:restoredTop sz="94629" autoAdjust="0"/>
  </p:normalViewPr>
  <p:slideViewPr>
    <p:cSldViewPr>
      <p:cViewPr>
        <p:scale>
          <a:sx n="107" d="100"/>
          <a:sy n="107" d="100"/>
        </p:scale>
        <p:origin x="108" y="7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78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96000"/>
              </a:lnSpc>
              <a:buClr>
                <a:srgbClr val="000000"/>
              </a:buClr>
              <a:buSzPct val="100000"/>
              <a:buFont typeface="Times New Roman" pitchFamily="16" charset="0"/>
              <a:buNone/>
              <a:defRPr sz="1200">
                <a:solidFill>
                  <a:srgbClr val="000000"/>
                </a:solidFill>
                <a:latin typeface="Times New Roman" pitchFamily="16" charset="0"/>
                <a:cs typeface="+mn-cs"/>
              </a:defRPr>
            </a:lvl1pPr>
          </a:lstStyle>
          <a:p>
            <a:pPr>
              <a:defRPr/>
            </a:pPr>
            <a:endParaRPr lang="en-US" dirty="0"/>
          </a:p>
        </p:txBody>
      </p:sp>
      <p:sp>
        <p:nvSpPr>
          <p:cNvPr id="880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96000"/>
              </a:lnSpc>
              <a:buClr>
                <a:srgbClr val="000000"/>
              </a:buClr>
              <a:buSzPct val="100000"/>
              <a:buFont typeface="Times New Roman" panose="02020603050405020304" pitchFamily="18" charset="0"/>
              <a:buNone/>
              <a:defRPr sz="1200">
                <a:solidFill>
                  <a:srgbClr val="000000"/>
                </a:solidFill>
              </a:defRPr>
            </a:lvl1pPr>
          </a:lstStyle>
          <a:p>
            <a:fld id="{B9083038-6366-4CBC-AF43-5096445A50B1}" type="slidenum">
              <a:rPr lang="en-US" altLang="en-US"/>
              <a:pPr/>
              <a:t>‹#›</a:t>
            </a:fld>
            <a:endParaRPr lang="en-US" altLang="en-US" dirty="0"/>
          </a:p>
        </p:txBody>
      </p:sp>
    </p:spTree>
    <p:extLst>
      <p:ext uri="{BB962C8B-B14F-4D97-AF65-F5344CB8AC3E}">
        <p14:creationId xmlns:p14="http://schemas.microsoft.com/office/powerpoint/2010/main" val="2604868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AutoShape 1"/>
          <p:cNvSpPr>
            <a:spLocks noChangeArrowheads="1"/>
          </p:cNvSpPr>
          <p:nvPr/>
        </p:nvSpPr>
        <p:spPr bwMode="auto">
          <a:xfrm>
            <a:off x="0" y="0"/>
            <a:ext cx="6858000" cy="91440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lnSpc>
                <a:spcPct val="96000"/>
              </a:lnSpc>
              <a:buClr>
                <a:srgbClr val="000000"/>
              </a:buClr>
              <a:buSzPct val="100000"/>
              <a:buFont typeface="Times New Roman" pitchFamily="18" charset="0"/>
              <a:buNone/>
              <a:defRPr/>
            </a:pPr>
            <a:endParaRPr lang="en-US" altLang="en-US" dirty="0"/>
          </a:p>
        </p:txBody>
      </p:sp>
      <p:sp>
        <p:nvSpPr>
          <p:cNvPr id="17411" name="Rectangle 2"/>
          <p:cNvSpPr>
            <a:spLocks noGrp="1" noRot="1" noChangeAspect="1" noChangeArrowheads="1"/>
          </p:cNvSpPr>
          <p:nvPr>
            <p:ph type="sldImg"/>
          </p:nvPr>
        </p:nvSpPr>
        <p:spPr bwMode="auto">
          <a:xfrm>
            <a:off x="-13423900" y="-6856413"/>
            <a:ext cx="26847800" cy="151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685800" y="4343400"/>
            <a:ext cx="5483225" cy="41132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extLst>
      <p:ext uri="{BB962C8B-B14F-4D97-AF65-F5344CB8AC3E}">
        <p14:creationId xmlns:p14="http://schemas.microsoft.com/office/powerpoint/2010/main" val="397036445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7DB7D86D-BF2B-46E3-9708-E095A4FDD766}" type="slidenum">
              <a:rPr lang="en-GB" altLang="en-US" sz="2800">
                <a:solidFill>
                  <a:schemeClr val="bg1"/>
                </a:solidFill>
                <a:ea typeface="MS Gothic" panose="020B0609070205080204" pitchFamily="49" charset="-128"/>
              </a:rPr>
              <a:pPr eaLnBrk="1" hangingPunct="1">
                <a:lnSpc>
                  <a:spcPct val="96000"/>
                </a:lnSpc>
                <a:spcBef>
                  <a:spcPct val="0"/>
                </a:spcBef>
              </a:pPr>
              <a:t>1</a:t>
            </a:fld>
            <a:endParaRPr lang="en-GB" altLang="en-US" sz="2800" dirty="0">
              <a:solidFill>
                <a:schemeClr val="bg1"/>
              </a:solidFill>
              <a:ea typeface="MS Gothic" panose="020B0609070205080204" pitchFamily="49" charset="-128"/>
            </a:endParaRPr>
          </a:p>
        </p:txBody>
      </p:sp>
      <p:sp>
        <p:nvSpPr>
          <p:cNvPr id="18435"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61B3A006-CA33-496F-9ADF-614F21A9EA4B}" type="slidenum">
              <a:rPr lang="en-GB" altLang="en-US">
                <a:solidFill>
                  <a:srgbClr val="FFFFFF"/>
                </a:solidFill>
              </a:rPr>
              <a:pPr algn="r" eaLnBrk="1" hangingPunct="1">
                <a:lnSpc>
                  <a:spcPct val="96000"/>
                </a:lnSpc>
                <a:spcBef>
                  <a:spcPct val="0"/>
                </a:spcBef>
              </a:pPr>
              <a:t>1</a:t>
            </a:fld>
            <a:endParaRPr lang="en-GB" altLang="en-US" dirty="0">
              <a:solidFill>
                <a:srgbClr val="FFFFFF"/>
              </a:solidFill>
            </a:endParaRPr>
          </a:p>
        </p:txBody>
      </p:sp>
      <p:sp>
        <p:nvSpPr>
          <p:cNvPr id="18436"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8437"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656404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10</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10</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305737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11</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11</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06717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12</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12</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63249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13</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13</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832704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14</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14</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714460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15</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15</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197939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16</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16</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688117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17</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17</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653345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18</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18</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927361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19</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19</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85146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77274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20</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20</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6413012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21</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21</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417135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22</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22</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84524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9B0D29D9-657E-464F-9FF2-6758828F5423}" type="slidenum">
              <a:rPr lang="en-GB" altLang="en-US" sz="2800">
                <a:solidFill>
                  <a:schemeClr val="bg1"/>
                </a:solidFill>
                <a:ea typeface="MS Gothic" panose="020B0609070205080204" pitchFamily="49" charset="-128"/>
              </a:rPr>
              <a:pPr eaLnBrk="1" hangingPunct="1">
                <a:lnSpc>
                  <a:spcPct val="96000"/>
                </a:lnSpc>
                <a:spcBef>
                  <a:spcPct val="0"/>
                </a:spcBef>
              </a:pPr>
              <a:t>23</a:t>
            </a:fld>
            <a:endParaRPr lang="en-GB" altLang="en-US" sz="2800" dirty="0">
              <a:solidFill>
                <a:schemeClr val="bg1"/>
              </a:solidFill>
              <a:ea typeface="MS Gothic" panose="020B0609070205080204" pitchFamily="49" charset="-128"/>
            </a:endParaRPr>
          </a:p>
        </p:txBody>
      </p:sp>
      <p:sp>
        <p:nvSpPr>
          <p:cNvPr id="21507"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855D34C3-0F56-4D11-A5D9-F2CD9A05D4F9}" type="slidenum">
              <a:rPr lang="en-GB" altLang="en-US">
                <a:solidFill>
                  <a:srgbClr val="FFFFFF"/>
                </a:solidFill>
              </a:rPr>
              <a:pPr algn="r" eaLnBrk="1" hangingPunct="1">
                <a:lnSpc>
                  <a:spcPct val="96000"/>
                </a:lnSpc>
                <a:spcBef>
                  <a:spcPct val="0"/>
                </a:spcBef>
              </a:pPr>
              <a:t>23</a:t>
            </a:fld>
            <a:endParaRPr lang="en-GB" altLang="en-US" dirty="0">
              <a:solidFill>
                <a:srgbClr val="FFFFFF"/>
              </a:solidFill>
            </a:endParaRPr>
          </a:p>
        </p:txBody>
      </p:sp>
      <p:sp>
        <p:nvSpPr>
          <p:cNvPr id="21508"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21509"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175597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11380DAF-0C43-419D-90F3-7B131048DEF3}" type="slidenum">
              <a:rPr lang="en-GB" altLang="en-US" sz="2800">
                <a:solidFill>
                  <a:schemeClr val="bg1"/>
                </a:solidFill>
                <a:ea typeface="MS Gothic" panose="020B0609070205080204" pitchFamily="49" charset="-128"/>
              </a:rPr>
              <a:pPr eaLnBrk="1" hangingPunct="1">
                <a:lnSpc>
                  <a:spcPct val="96000"/>
                </a:lnSpc>
                <a:spcBef>
                  <a:spcPct val="0"/>
                </a:spcBef>
              </a:pPr>
              <a:t>24</a:t>
            </a:fld>
            <a:endParaRPr lang="en-GB" altLang="en-US" sz="2800" dirty="0">
              <a:solidFill>
                <a:schemeClr val="bg1"/>
              </a:solidFill>
              <a:ea typeface="MS Gothic" panose="020B0609070205080204" pitchFamily="49" charset="-128"/>
            </a:endParaRPr>
          </a:p>
        </p:txBody>
      </p:sp>
      <p:sp>
        <p:nvSpPr>
          <p:cNvPr id="22531"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A39C2584-5F87-4452-AF6B-9B451885BD35}" type="slidenum">
              <a:rPr lang="en-GB" altLang="en-US">
                <a:solidFill>
                  <a:srgbClr val="FFFFFF"/>
                </a:solidFill>
              </a:rPr>
              <a:pPr algn="r" eaLnBrk="1" hangingPunct="1">
                <a:lnSpc>
                  <a:spcPct val="96000"/>
                </a:lnSpc>
                <a:spcBef>
                  <a:spcPct val="0"/>
                </a:spcBef>
              </a:pPr>
              <a:t>24</a:t>
            </a:fld>
            <a:endParaRPr lang="en-GB" altLang="en-US" dirty="0">
              <a:solidFill>
                <a:srgbClr val="FFFFFF"/>
              </a:solidFill>
            </a:endParaRPr>
          </a:p>
        </p:txBody>
      </p:sp>
      <p:sp>
        <p:nvSpPr>
          <p:cNvPr id="22532"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22533"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66356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3</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3</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583568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4</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4</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59016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5</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5</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00273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6</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6</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11729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7</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7</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790465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8</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8</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836531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9"/>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fld id="{2893B256-6EC0-4146-A24B-04678E076DF5}" type="slidenum">
              <a:rPr lang="en-GB" altLang="en-US" sz="2800">
                <a:solidFill>
                  <a:schemeClr val="bg1"/>
                </a:solidFill>
                <a:ea typeface="MS Gothic" panose="020B0609070205080204" pitchFamily="49" charset="-128"/>
              </a:rPr>
              <a:pPr eaLnBrk="1" hangingPunct="1">
                <a:lnSpc>
                  <a:spcPct val="96000"/>
                </a:lnSpc>
                <a:spcBef>
                  <a:spcPct val="0"/>
                </a:spcBef>
              </a:pPr>
              <a:t>9</a:t>
            </a:fld>
            <a:endParaRPr lang="en-GB" altLang="en-US" sz="2800" dirty="0">
              <a:solidFill>
                <a:schemeClr val="bg1"/>
              </a:solidFill>
              <a:ea typeface="MS Gothic" panose="020B0609070205080204" pitchFamily="49" charset="-128"/>
            </a:endParaRPr>
          </a:p>
        </p:txBody>
      </p:sp>
      <p:sp>
        <p:nvSpPr>
          <p:cNvPr id="19459" name="Text Box 1"/>
          <p:cNvSpPr txBox="1">
            <a:spLocks noChangeArrowheads="1"/>
          </p:cNvSpPr>
          <p:nvPr/>
        </p:nvSpPr>
        <p:spPr bwMode="auto">
          <a:xfrm>
            <a:off x="3886200" y="8686800"/>
            <a:ext cx="29686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lnSpc>
                <a:spcPct val="96000"/>
              </a:lnSpc>
              <a:spcBef>
                <a:spcPct val="0"/>
              </a:spcBef>
            </a:pPr>
            <a:fld id="{575C5F6C-DD0D-4130-91B2-01EBFD1E3110}" type="slidenum">
              <a:rPr lang="en-GB" altLang="en-US">
                <a:solidFill>
                  <a:srgbClr val="FFFFFF"/>
                </a:solidFill>
              </a:rPr>
              <a:pPr algn="r" eaLnBrk="1" hangingPunct="1">
                <a:lnSpc>
                  <a:spcPct val="96000"/>
                </a:lnSpc>
                <a:spcBef>
                  <a:spcPct val="0"/>
                </a:spcBef>
              </a:pPr>
              <a:t>9</a:t>
            </a:fld>
            <a:endParaRPr lang="en-GB" altLang="en-US" dirty="0">
              <a:solidFill>
                <a:srgbClr val="FFFFFF"/>
              </a:solidFill>
            </a:endParaRPr>
          </a:p>
        </p:txBody>
      </p:sp>
      <p:sp>
        <p:nvSpPr>
          <p:cNvPr id="19460" name="Text Box 2"/>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anchor="ctr"/>
          <a:lstStyle>
            <a:lvl1pPr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eaLnBrk="0" hangingPunct="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8000"/>
              </a:lnSpc>
              <a:spcBef>
                <a:spcPct val="0"/>
              </a:spcBef>
            </a:pPr>
            <a:endParaRPr lang="en-US" altLang="en-US" sz="2800" dirty="0">
              <a:solidFill>
                <a:schemeClr val="bg1"/>
              </a:solidFill>
            </a:endParaRPr>
          </a:p>
        </p:txBody>
      </p:sp>
      <p:sp>
        <p:nvSpPr>
          <p:cNvPr id="19461" name="Rectangle 3"/>
          <p:cNvSpPr>
            <a:spLocks noGrp="1" noChangeArrowheads="1"/>
          </p:cNvSpPr>
          <p:nvPr>
            <p:ph type="body"/>
          </p:nvPr>
        </p:nvSpPr>
        <p:spPr>
          <a:xfrm>
            <a:off x="914400" y="4343400"/>
            <a:ext cx="5026025" cy="41116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7467715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0" y="4149725"/>
            <a:ext cx="12192000" cy="575419"/>
          </a:xfrm>
          <a:prstGeom prst="rect">
            <a:avLst/>
          </a:prstGeom>
        </p:spPr>
        <p:txBody>
          <a:bodyPr/>
          <a:lstStyle>
            <a:lvl1pPr marL="0" indent="0" algn="ctr">
              <a:buFontTx/>
              <a:buNone/>
              <a:defRPr>
                <a:solidFill>
                  <a:srgbClr val="A60A45"/>
                </a:solidFill>
              </a:defRPr>
            </a:lvl1pPr>
            <a:lvl2pPr algn="ctr">
              <a:defRPr/>
            </a:lvl2pPr>
            <a:lvl3pPr algn="ctr">
              <a:defRPr/>
            </a:lvl3pPr>
            <a:lvl4pPr algn="ctr">
              <a:defRPr/>
            </a:lvl4pPr>
            <a:lvl5pPr algn="ctr">
              <a:defRPr/>
            </a:lvl5pPr>
          </a:lstStyle>
          <a:p>
            <a:pPr lvl="0"/>
            <a:r>
              <a:rPr lang="en-US"/>
              <a:t>Edit Master text styles</a:t>
            </a:r>
          </a:p>
        </p:txBody>
      </p:sp>
      <p:sp>
        <p:nvSpPr>
          <p:cNvPr id="9" name="Text Placeholder 5"/>
          <p:cNvSpPr>
            <a:spLocks noGrp="1"/>
          </p:cNvSpPr>
          <p:nvPr>
            <p:ph type="body" sz="quarter" idx="11"/>
          </p:nvPr>
        </p:nvSpPr>
        <p:spPr>
          <a:xfrm>
            <a:off x="7902" y="5013821"/>
            <a:ext cx="12192000" cy="575419"/>
          </a:xfrm>
          <a:prstGeom prst="rect">
            <a:avLst/>
          </a:prstGeom>
        </p:spPr>
        <p:txBody>
          <a:bodyPr/>
          <a:lstStyle>
            <a:lvl1pPr marL="0" indent="0" algn="ctr">
              <a:buFontTx/>
              <a:buNone/>
              <a:defRPr sz="2400">
                <a:solidFill>
                  <a:schemeClr val="accent5">
                    <a:lumMod val="75000"/>
                  </a:schemeClr>
                </a:solidFill>
              </a:defRPr>
            </a:lvl1pPr>
            <a:lvl2pPr algn="ctr">
              <a:defRPr/>
            </a:lvl2pPr>
            <a:lvl3pPr algn="ctr">
              <a:defRPr/>
            </a:lvl3pPr>
            <a:lvl4pPr algn="ctr">
              <a:defRPr/>
            </a:lvl4pPr>
            <a:lvl5pPr algn="ctr">
              <a:defRPr/>
            </a:lvl5pPr>
          </a:lstStyle>
          <a:p>
            <a:pPr lvl="0"/>
            <a:r>
              <a:rPr lang="en-US"/>
              <a:t>Edit Master text styles</a:t>
            </a:r>
          </a:p>
        </p:txBody>
      </p:sp>
      <p:pic>
        <p:nvPicPr>
          <p:cNvPr id="10" name="Picture 9"/>
          <p:cNvPicPr>
            <a:picLocks noChangeAspect="1"/>
          </p:cNvPicPr>
          <p:nvPr userDrawn="1"/>
        </p:nvPicPr>
        <p:blipFill>
          <a:blip r:embed="rId2" cstate="print"/>
          <a:stretch>
            <a:fillRect/>
          </a:stretch>
        </p:blipFill>
        <p:spPr>
          <a:xfrm>
            <a:off x="5088830" y="1340768"/>
            <a:ext cx="2030144" cy="2267909"/>
          </a:xfrm>
          <a:prstGeom prst="rect">
            <a:avLst/>
          </a:prstGeom>
        </p:spPr>
      </p:pic>
    </p:spTree>
    <p:extLst>
      <p:ext uri="{BB962C8B-B14F-4D97-AF65-F5344CB8AC3E}">
        <p14:creationId xmlns:p14="http://schemas.microsoft.com/office/powerpoint/2010/main" val="20815054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24680" y="456084"/>
            <a:ext cx="5752930"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17418" y="5661252"/>
            <a:ext cx="839222"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13096" y="1425862"/>
            <a:ext cx="10789616" cy="1323439"/>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Here</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8" name="Text Placeholder 7"/>
          <p:cNvSpPr>
            <a:spLocks noGrp="1"/>
          </p:cNvSpPr>
          <p:nvPr>
            <p:ph type="body" sz="quarter" idx="10" hasCustomPrompt="1"/>
          </p:nvPr>
        </p:nvSpPr>
        <p:spPr>
          <a:xfrm>
            <a:off x="334963" y="730379"/>
            <a:ext cx="4897437" cy="504825"/>
          </a:xfrm>
          <a:prstGeom prst="rect">
            <a:avLst/>
          </a:prstGeom>
        </p:spPr>
        <p:txBody>
          <a:bodyPr/>
          <a:lstStyle>
            <a:lvl1pPr marL="0" indent="0">
              <a:buNone/>
              <a:defRPr sz="2400">
                <a:solidFill>
                  <a:schemeClr val="bg1"/>
                </a:solidFill>
              </a:defRPr>
            </a:lvl1pPr>
          </a:lstStyle>
          <a:p>
            <a:pPr lvl="0"/>
            <a:r>
              <a:rPr lang="en-US" dirty="0"/>
              <a:t>Title</a:t>
            </a:r>
            <a:endParaRPr lang="en-GB" dirty="0"/>
          </a:p>
        </p:txBody>
      </p:sp>
    </p:spTree>
    <p:extLst>
      <p:ext uri="{BB962C8B-B14F-4D97-AF65-F5344CB8AC3E}">
        <p14:creationId xmlns:p14="http://schemas.microsoft.com/office/powerpoint/2010/main" val="330950245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stretch>
            <a:fillRect/>
          </a:stretch>
        </p:blipFill>
        <p:spPr>
          <a:xfrm>
            <a:off x="-5826" y="456084"/>
            <a:ext cx="5752930" cy="1028700"/>
          </a:xfrm>
          <a:prstGeom prst="rect">
            <a:avLst/>
          </a:prstGeom>
        </p:spPr>
      </p:pic>
      <p:pic>
        <p:nvPicPr>
          <p:cNvPr id="4" name="Picture 4" descr="New logo.jpg"/>
          <p:cNvPicPr>
            <a:picLocks noChangeAspect="1"/>
          </p:cNvPicPr>
          <p:nvPr userDrawn="1"/>
        </p:nvPicPr>
        <p:blipFill>
          <a:blip r:embed="rId3" cstate="print"/>
          <a:srcRect/>
          <a:stretch>
            <a:fillRect/>
          </a:stretch>
        </p:blipFill>
        <p:spPr bwMode="auto">
          <a:xfrm>
            <a:off x="11089426" y="5661252"/>
            <a:ext cx="839222" cy="936103"/>
          </a:xfrm>
          <a:prstGeom prst="rect">
            <a:avLst/>
          </a:prstGeom>
          <a:noFill/>
          <a:ln w="9525">
            <a:noFill/>
            <a:miter lim="800000"/>
            <a:headEnd/>
            <a:tailEnd/>
          </a:ln>
          <a:scene3d>
            <a:camera prst="orthographicFront"/>
            <a:lightRig rig="threePt" dir="t"/>
          </a:scene3d>
          <a:sp3d>
            <a:bevelB/>
          </a:sp3d>
        </p:spPr>
      </p:pic>
      <p:sp>
        <p:nvSpPr>
          <p:cNvPr id="5" name="TextBox 4"/>
          <p:cNvSpPr txBox="1"/>
          <p:nvPr userDrawn="1"/>
        </p:nvSpPr>
        <p:spPr>
          <a:xfrm>
            <a:off x="392934" y="680520"/>
            <a:ext cx="4824412" cy="460375"/>
          </a:xfrm>
          <a:prstGeom prst="rect">
            <a:avLst/>
          </a:prstGeom>
          <a:noFill/>
        </p:spPr>
        <p:txBody>
          <a:bodyPr>
            <a:spAutoFit/>
          </a:bodyPr>
          <a:lstStyle/>
          <a:p>
            <a:pPr>
              <a:defRPr/>
            </a:pPr>
            <a:r>
              <a:rPr lang="en-GB" sz="2400" dirty="0">
                <a:latin typeface="+mj-lt"/>
                <a:cs typeface="Arial" charset="0"/>
              </a:rPr>
              <a:t>Any Questions ?</a:t>
            </a:r>
          </a:p>
        </p:txBody>
      </p:sp>
    </p:spTree>
    <p:extLst>
      <p:ext uri="{BB962C8B-B14F-4D97-AF65-F5344CB8AC3E}">
        <p14:creationId xmlns:p14="http://schemas.microsoft.com/office/powerpoint/2010/main" val="41138856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12" descr="New about us.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New logo.jpg"/>
          <p:cNvPicPr>
            <a:picLocks noChangeAspect="1"/>
          </p:cNvPicPr>
          <p:nvPr userDrawn="1"/>
        </p:nvPicPr>
        <p:blipFill>
          <a:blip r:embed="rId3" cstate="print"/>
          <a:srcRect/>
          <a:stretch>
            <a:fillRect/>
          </a:stretch>
        </p:blipFill>
        <p:spPr bwMode="auto">
          <a:xfrm>
            <a:off x="9577258" y="404667"/>
            <a:ext cx="839222" cy="936103"/>
          </a:xfrm>
          <a:prstGeom prst="rect">
            <a:avLst/>
          </a:prstGeom>
          <a:noFill/>
          <a:ln w="9525">
            <a:noFill/>
            <a:miter lim="800000"/>
            <a:headEnd/>
            <a:tailEnd/>
          </a:ln>
          <a:scene3d>
            <a:camera prst="orthographicFront"/>
            <a:lightRig rig="threePt" dir="t"/>
          </a:scene3d>
          <a:sp3d>
            <a:bevelB/>
          </a:sp3d>
        </p:spPr>
      </p:pic>
      <p:sp>
        <p:nvSpPr>
          <p:cNvPr id="5" name="Rounded Rectangle 4"/>
          <p:cNvSpPr/>
          <p:nvPr userDrawn="1"/>
        </p:nvSpPr>
        <p:spPr>
          <a:xfrm>
            <a:off x="1271587" y="333375"/>
            <a:ext cx="6372226" cy="1943100"/>
          </a:xfrm>
          <a:prstGeom prst="roundRect">
            <a:avLst/>
          </a:prstGeom>
          <a:solidFill>
            <a:srgbClr val="0093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9390"/>
              </a:solidFill>
            </a:endParaRPr>
          </a:p>
        </p:txBody>
      </p:sp>
      <p:sp>
        <p:nvSpPr>
          <p:cNvPr id="6" name="TextBox 5"/>
          <p:cNvSpPr txBox="1"/>
          <p:nvPr userDrawn="1"/>
        </p:nvSpPr>
        <p:spPr>
          <a:xfrm>
            <a:off x="1738316" y="692153"/>
            <a:ext cx="5653087" cy="1323975"/>
          </a:xfrm>
          <a:prstGeom prst="rect">
            <a:avLst/>
          </a:prstGeom>
          <a:noFill/>
        </p:spPr>
        <p:txBody>
          <a:bodyPr>
            <a:spAutoFit/>
          </a:bodyPr>
          <a:lstStyle/>
          <a:p>
            <a:pPr>
              <a:defRPr/>
            </a:pPr>
            <a:r>
              <a:rPr lang="en-GB" sz="1800" dirty="0">
                <a:latin typeface="+mn-lt"/>
                <a:cs typeface="Gisha" pitchFamily="34" charset="-79"/>
              </a:rPr>
              <a:t>Inspired by our clients, confident in our expertise and fair employment practices, as approachable as we are professional, we aspire to provide the best legal service in the UK for people when they need it most.</a:t>
            </a:r>
          </a:p>
          <a:p>
            <a:pPr>
              <a:defRPr/>
            </a:pPr>
            <a:endParaRPr lang="en-GB" sz="800" dirty="0">
              <a:solidFill>
                <a:schemeClr val="accent5"/>
              </a:solidFill>
              <a:latin typeface="Gisha" pitchFamily="34" charset="-79"/>
              <a:cs typeface="Gisha" pitchFamily="34" charset="-79"/>
            </a:endParaRPr>
          </a:p>
        </p:txBody>
      </p:sp>
      <p:sp>
        <p:nvSpPr>
          <p:cNvPr id="7" name="TextBox 6"/>
          <p:cNvSpPr txBox="1"/>
          <p:nvPr userDrawn="1"/>
        </p:nvSpPr>
        <p:spPr>
          <a:xfrm>
            <a:off x="1558925" y="417516"/>
            <a:ext cx="325438" cy="708025"/>
          </a:xfrm>
          <a:prstGeom prst="rect">
            <a:avLst/>
          </a:prstGeom>
          <a:noFill/>
        </p:spPr>
        <p:txBody>
          <a:bodyPr>
            <a:spAutoFit/>
          </a:bodyPr>
          <a:lstStyle/>
          <a:p>
            <a:pPr>
              <a:defRPr/>
            </a:pPr>
            <a:r>
              <a:rPr lang="en-GB" sz="4000" dirty="0">
                <a:latin typeface="+mj-lt"/>
                <a:cs typeface="Arial" charset="0"/>
              </a:rPr>
              <a:t>“</a:t>
            </a:r>
          </a:p>
        </p:txBody>
      </p:sp>
      <p:sp>
        <p:nvSpPr>
          <p:cNvPr id="8" name="TextBox 7"/>
          <p:cNvSpPr txBox="1"/>
          <p:nvPr userDrawn="1"/>
        </p:nvSpPr>
        <p:spPr>
          <a:xfrm rot="10800000">
            <a:off x="6888166" y="1125541"/>
            <a:ext cx="503237" cy="706437"/>
          </a:xfrm>
          <a:prstGeom prst="rect">
            <a:avLst/>
          </a:prstGeom>
          <a:noFill/>
        </p:spPr>
        <p:txBody>
          <a:bodyPr>
            <a:spAutoFit/>
          </a:bodyPr>
          <a:lstStyle/>
          <a:p>
            <a:pPr>
              <a:defRPr/>
            </a:pPr>
            <a:r>
              <a:rPr lang="en-GB" sz="4000" dirty="0">
                <a:latin typeface="+mj-lt"/>
                <a:cs typeface="Arial" charset="0"/>
              </a:rPr>
              <a:t>“</a:t>
            </a:r>
          </a:p>
        </p:txBody>
      </p:sp>
      <p:sp>
        <p:nvSpPr>
          <p:cNvPr id="9" name="Rounded Rectangle 8"/>
          <p:cNvSpPr/>
          <p:nvPr userDrawn="1"/>
        </p:nvSpPr>
        <p:spPr>
          <a:xfrm>
            <a:off x="1200152" y="5300666"/>
            <a:ext cx="5040313" cy="1368425"/>
          </a:xfrm>
          <a:prstGeom prst="roundRect">
            <a:avLst/>
          </a:prstGeom>
          <a:solidFill>
            <a:srgbClr val="A60A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9390"/>
              </a:solidFill>
            </a:endParaRPr>
          </a:p>
        </p:txBody>
      </p:sp>
      <p:sp>
        <p:nvSpPr>
          <p:cNvPr id="10" name="TextBox 15"/>
          <p:cNvSpPr txBox="1">
            <a:spLocks noChangeArrowheads="1"/>
          </p:cNvSpPr>
          <p:nvPr userDrawn="1"/>
        </p:nvSpPr>
        <p:spPr bwMode="auto">
          <a:xfrm>
            <a:off x="1703388" y="5591178"/>
            <a:ext cx="4392612"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bg1"/>
                </a:solidFill>
                <a:latin typeface="Times New Roman" pitchFamily="18" charset="0"/>
                <a:cs typeface="Arial" charset="0"/>
              </a:defRPr>
            </a:lvl1pPr>
            <a:lvl2pPr marL="742950" indent="-285750" eaLnBrk="0" hangingPunct="0">
              <a:defRPr sz="2800">
                <a:solidFill>
                  <a:schemeClr val="bg1"/>
                </a:solidFill>
                <a:latin typeface="Times New Roman" pitchFamily="18" charset="0"/>
                <a:cs typeface="Arial" charset="0"/>
              </a:defRPr>
            </a:lvl2pPr>
            <a:lvl3pPr marL="1143000" indent="-228600" eaLnBrk="0" hangingPunct="0">
              <a:defRPr sz="2800">
                <a:solidFill>
                  <a:schemeClr val="bg1"/>
                </a:solidFill>
                <a:latin typeface="Times New Roman" pitchFamily="18" charset="0"/>
                <a:cs typeface="Arial" charset="0"/>
              </a:defRPr>
            </a:lvl3pPr>
            <a:lvl4pPr marL="1600200" indent="-228600" eaLnBrk="0" hangingPunct="0">
              <a:defRPr sz="2800">
                <a:solidFill>
                  <a:schemeClr val="bg1"/>
                </a:solidFill>
                <a:latin typeface="Times New Roman" pitchFamily="18" charset="0"/>
                <a:cs typeface="Arial" charset="0"/>
              </a:defRPr>
            </a:lvl4pPr>
            <a:lvl5pPr marL="2057400" indent="-228600" eaLnBrk="0" hangingPunct="0">
              <a:defRPr sz="2800">
                <a:solidFill>
                  <a:schemeClr val="bg1"/>
                </a:solidFill>
                <a:latin typeface="Times New Roman" pitchFamily="18" charset="0"/>
                <a:cs typeface="Arial" charset="0"/>
              </a:defRPr>
            </a:lvl5pPr>
            <a:lvl6pPr marL="2514600" indent="-228600" defTabSz="449263" eaLnBrk="0" fontAlgn="base" hangingPunct="0">
              <a:spcBef>
                <a:spcPct val="0"/>
              </a:spcBef>
              <a:spcAft>
                <a:spcPct val="0"/>
              </a:spcAft>
              <a:defRPr sz="2800">
                <a:solidFill>
                  <a:schemeClr val="bg1"/>
                </a:solidFill>
                <a:latin typeface="Times New Roman" pitchFamily="18" charset="0"/>
                <a:cs typeface="Arial" charset="0"/>
              </a:defRPr>
            </a:lvl6pPr>
            <a:lvl7pPr marL="2971800" indent="-228600" defTabSz="449263" eaLnBrk="0" fontAlgn="base" hangingPunct="0">
              <a:spcBef>
                <a:spcPct val="0"/>
              </a:spcBef>
              <a:spcAft>
                <a:spcPct val="0"/>
              </a:spcAft>
              <a:defRPr sz="2800">
                <a:solidFill>
                  <a:schemeClr val="bg1"/>
                </a:solidFill>
                <a:latin typeface="Times New Roman" pitchFamily="18" charset="0"/>
                <a:cs typeface="Arial" charset="0"/>
              </a:defRPr>
            </a:lvl7pPr>
            <a:lvl8pPr marL="3429000" indent="-228600" defTabSz="449263" eaLnBrk="0" fontAlgn="base" hangingPunct="0">
              <a:spcBef>
                <a:spcPct val="0"/>
              </a:spcBef>
              <a:spcAft>
                <a:spcPct val="0"/>
              </a:spcAft>
              <a:defRPr sz="2800">
                <a:solidFill>
                  <a:schemeClr val="bg1"/>
                </a:solidFill>
                <a:latin typeface="Times New Roman" pitchFamily="18" charset="0"/>
                <a:cs typeface="Arial" charset="0"/>
              </a:defRPr>
            </a:lvl8pPr>
            <a:lvl9pPr marL="3886200" indent="-228600" defTabSz="449263" eaLnBrk="0" fontAlgn="base" hangingPunct="0">
              <a:spcBef>
                <a:spcPct val="0"/>
              </a:spcBef>
              <a:spcAft>
                <a:spcPct val="0"/>
              </a:spcAft>
              <a:defRPr sz="2800">
                <a:solidFill>
                  <a:schemeClr val="bg1"/>
                </a:solidFill>
                <a:latin typeface="Times New Roman" pitchFamily="18" charset="0"/>
                <a:cs typeface="Arial" charset="0"/>
              </a:defRPr>
            </a:lvl9pPr>
          </a:lstStyle>
          <a:p>
            <a:pPr eaLnBrk="1" hangingPunct="1">
              <a:defRPr/>
            </a:pPr>
            <a:r>
              <a:rPr lang="en-GB" altLang="en-US" sz="2000" b="1" dirty="0">
                <a:latin typeface="+mn-lt"/>
                <a:cs typeface="Gisha" pitchFamily="34" charset="-79"/>
              </a:rPr>
              <a:t>Visit morrishsolicitors.com</a:t>
            </a:r>
          </a:p>
          <a:p>
            <a:pPr eaLnBrk="1" hangingPunct="1">
              <a:defRPr/>
            </a:pPr>
            <a:endParaRPr lang="en-GB" altLang="en-US" sz="1000" b="1" dirty="0">
              <a:latin typeface="+mn-lt"/>
              <a:cs typeface="Gisha" pitchFamily="34" charset="-79"/>
            </a:endParaRPr>
          </a:p>
          <a:p>
            <a:pPr eaLnBrk="1" hangingPunct="1">
              <a:defRPr/>
            </a:pPr>
            <a:r>
              <a:rPr lang="en-GB" altLang="en-US" sz="2000" b="1" dirty="0">
                <a:latin typeface="+mn-lt"/>
                <a:cs typeface="Gisha" pitchFamily="34" charset="-79"/>
              </a:rPr>
              <a:t>Or call 033 3344 9600</a:t>
            </a:r>
          </a:p>
        </p:txBody>
      </p:sp>
    </p:spTree>
    <p:extLst>
      <p:ext uri="{BB962C8B-B14F-4D97-AF65-F5344CB8AC3E}">
        <p14:creationId xmlns:p14="http://schemas.microsoft.com/office/powerpoint/2010/main" val="234113213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79" r:id="rId1"/>
    <p:sldLayoutId id="2147484480" r:id="rId2"/>
    <p:sldLayoutId id="2147484481" r:id="rId3"/>
    <p:sldLayoutId id="2147484482" r:id="rId4"/>
  </p:sldLayoutIdLst>
  <p:transition>
    <p:fade/>
  </p:transition>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Arial" charset="0"/>
        </a:defRPr>
      </a:lvl2pPr>
      <a:lvl3pPr algn="ctr" rtl="0" eaLnBrk="1" fontAlgn="base" hangingPunct="1">
        <a:spcBef>
          <a:spcPct val="0"/>
        </a:spcBef>
        <a:spcAft>
          <a:spcPct val="0"/>
        </a:spcAft>
        <a:defRPr sz="4400">
          <a:solidFill>
            <a:schemeClr val="tx1"/>
          </a:solidFill>
          <a:latin typeface="Arial" charset="0"/>
        </a:defRPr>
      </a:lvl3pPr>
      <a:lvl4pPr algn="ctr" rtl="0" eaLnBrk="1" fontAlgn="base" hangingPunct="1">
        <a:spcBef>
          <a:spcPct val="0"/>
        </a:spcBef>
        <a:spcAft>
          <a:spcPct val="0"/>
        </a:spcAft>
        <a:defRPr sz="4400">
          <a:solidFill>
            <a:schemeClr val="tx1"/>
          </a:solidFill>
          <a:latin typeface="Arial" charset="0"/>
        </a:defRPr>
      </a:lvl4pPr>
      <a:lvl5pPr algn="ctr" rtl="0" eaLnBrk="1" fontAlgn="base" hangingPunct="1">
        <a:spcBef>
          <a:spcPct val="0"/>
        </a:spcBef>
        <a:spcAft>
          <a:spcPct val="0"/>
        </a:spcAft>
        <a:defRPr sz="4400">
          <a:solidFill>
            <a:schemeClr val="tx1"/>
          </a:solidFill>
          <a:latin typeface="Arial" charset="0"/>
        </a:defRPr>
      </a:lvl5pPr>
      <a:lvl6pPr marL="457200" algn="ctr" rtl="0" eaLnBrk="1" fontAlgn="base" hangingPunct="1">
        <a:spcBef>
          <a:spcPct val="0"/>
        </a:spcBef>
        <a:spcAft>
          <a:spcPct val="0"/>
        </a:spcAft>
        <a:defRPr sz="4400">
          <a:solidFill>
            <a:schemeClr val="tx1"/>
          </a:solidFill>
          <a:latin typeface="Arial" charset="0"/>
        </a:defRPr>
      </a:lvl6pPr>
      <a:lvl7pPr marL="914400" algn="ctr" rtl="0" eaLnBrk="1" fontAlgn="base" hangingPunct="1">
        <a:spcBef>
          <a:spcPct val="0"/>
        </a:spcBef>
        <a:spcAft>
          <a:spcPct val="0"/>
        </a:spcAft>
        <a:defRPr sz="4400">
          <a:solidFill>
            <a:schemeClr val="tx1"/>
          </a:solidFill>
          <a:latin typeface="Arial" charset="0"/>
        </a:defRPr>
      </a:lvl7pPr>
      <a:lvl8pPr marL="1371600" algn="ctr" rtl="0" eaLnBrk="1" fontAlgn="base" hangingPunct="1">
        <a:spcBef>
          <a:spcPct val="0"/>
        </a:spcBef>
        <a:spcAft>
          <a:spcPct val="0"/>
        </a:spcAft>
        <a:defRPr sz="4400">
          <a:solidFill>
            <a:schemeClr val="tx1"/>
          </a:solidFill>
          <a:latin typeface="Arial" charset="0"/>
        </a:defRPr>
      </a:lvl8pPr>
      <a:lvl9pPr marL="1828800" algn="ctr"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image" Target="../media/image6.pn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image" Target="../media/image6.pn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6" name="Picture 4" descr="New logo.jpg"/>
          <p:cNvPicPr>
            <a:picLocks noChangeAspect="1"/>
          </p:cNvPicPr>
          <p:nvPr/>
        </p:nvPicPr>
        <p:blipFill>
          <a:blip r:embed="rId3" cstate="print"/>
          <a:srcRect/>
          <a:stretch>
            <a:fillRect/>
          </a:stretch>
        </p:blipFill>
        <p:spPr bwMode="auto">
          <a:xfrm>
            <a:off x="5030788" y="1340771"/>
            <a:ext cx="2001319" cy="2232353"/>
          </a:xfrm>
          <a:prstGeom prst="rect">
            <a:avLst/>
          </a:prstGeom>
          <a:noFill/>
          <a:ln w="9525">
            <a:noFill/>
            <a:miter lim="800000"/>
            <a:headEnd/>
            <a:tailEnd/>
          </a:ln>
          <a:effectLst/>
          <a:scene3d>
            <a:camera prst="orthographicFront"/>
            <a:lightRig rig="threePt" dir="t"/>
          </a:scene3d>
          <a:sp3d>
            <a:bevelB/>
          </a:sp3d>
        </p:spPr>
      </p:pic>
      <p:sp>
        <p:nvSpPr>
          <p:cNvPr id="2" name="TextBox 1"/>
          <p:cNvSpPr txBox="1"/>
          <p:nvPr/>
        </p:nvSpPr>
        <p:spPr>
          <a:xfrm>
            <a:off x="1785941" y="4141789"/>
            <a:ext cx="8569325" cy="2648225"/>
          </a:xfrm>
          <a:prstGeom prst="rect">
            <a:avLst/>
          </a:prstGeom>
          <a:noFill/>
        </p:spPr>
        <p:txBody>
          <a:bodyPr>
            <a:spAutoFit/>
          </a:bodyPr>
          <a:lstStyle/>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rgbClr val="A60A45"/>
                </a:solidFill>
                <a:latin typeface="+mj-lt"/>
                <a:cs typeface="Arial" charset="0"/>
              </a:rPr>
              <a:t>The Attack on Access to Justice</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endParaRPr lang="en-GB" sz="2400" b="1" dirty="0">
              <a:solidFill>
                <a:srgbClr val="A60A45"/>
              </a:solidFill>
              <a:latin typeface="+mj-lt"/>
              <a:cs typeface="Arial" charset="0"/>
            </a:endParaRP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A talk by David Sorensen, Partner</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Morrish Solicitors LLP</a:t>
            </a: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endParaRPr lang="en-GB" sz="2400" b="1" dirty="0">
              <a:solidFill>
                <a:schemeClr val="accent4">
                  <a:lumMod val="75000"/>
                </a:schemeClr>
              </a:solidFill>
              <a:latin typeface="+mj-lt"/>
              <a:cs typeface="Arial" charset="0"/>
            </a:endParaRPr>
          </a:p>
          <a:p>
            <a:pPr algn="ctr">
              <a:lnSpc>
                <a:spcPct val="96000"/>
              </a:lnSpc>
              <a:spcBef>
                <a:spcPts val="0"/>
              </a:spcBef>
              <a:spcAft>
                <a:spcPts val="0"/>
              </a:spcAft>
              <a:buClr>
                <a:srgbClr val="000000"/>
              </a:buClr>
              <a:buSzPct val="100000"/>
              <a:tabLst>
                <a:tab pos="0" algn="l"/>
                <a:tab pos="447840" algn="l"/>
                <a:tab pos="896759" algn="l"/>
                <a:tab pos="1346040" algn="l"/>
                <a:tab pos="1795320" algn="l"/>
                <a:tab pos="2244600" algn="l"/>
                <a:tab pos="2693880" algn="l"/>
                <a:tab pos="3143159" algn="l"/>
                <a:tab pos="3592440" algn="l"/>
                <a:tab pos="4041719" algn="l"/>
                <a:tab pos="4491000" algn="l"/>
                <a:tab pos="4940280" algn="l"/>
                <a:tab pos="5389560" algn="l"/>
                <a:tab pos="5838840" algn="l"/>
                <a:tab pos="6288120" algn="l"/>
                <a:tab pos="6737400" algn="l"/>
                <a:tab pos="7186679" algn="l"/>
                <a:tab pos="7635960" algn="l"/>
                <a:tab pos="8085240" algn="l"/>
                <a:tab pos="8534520" algn="l"/>
                <a:tab pos="8983800" algn="l"/>
              </a:tabLst>
              <a:defRPr/>
            </a:pPr>
            <a:r>
              <a:rPr lang="en-GB" sz="2400" b="1" dirty="0">
                <a:solidFill>
                  <a:schemeClr val="accent4">
                    <a:lumMod val="75000"/>
                  </a:schemeClr>
                </a:solidFill>
                <a:latin typeface="+mj-lt"/>
                <a:cs typeface="Arial" charset="0"/>
              </a:rPr>
              <a:t>To The Institute of Employment Rights, 8 February 2017  </a:t>
            </a:r>
            <a:endParaRPr lang="en-US" sz="2400" b="1" dirty="0">
              <a:solidFill>
                <a:schemeClr val="accent4">
                  <a:lumMod val="75000"/>
                </a:schemeClr>
              </a:solidFill>
              <a:latin typeface="+mj-lt"/>
              <a:cs typeface="Arial" charset="0"/>
            </a:endParaRPr>
          </a:p>
          <a:p>
            <a:pPr algn="ctr">
              <a:defRPr/>
            </a:pPr>
            <a:endParaRPr lang="en-GB" sz="2400" b="1" dirty="0">
              <a:solidFill>
                <a:srgbClr val="A60A45"/>
              </a:solidFill>
              <a:latin typeface="+mj-lt"/>
              <a:cs typeface="Arial" charset="0"/>
            </a:endParaRP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4680" y="1412776"/>
            <a:ext cx="10789616" cy="440120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HSE – a 46% cut to funding since 2010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50% fall in workplace HSE inspections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Equality and Human Rights Commission – a 75% cut in funding since 2010</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Severe cuts in advice and assistance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Cuts to regulators</a:t>
            </a:r>
          </a:p>
        </p:txBody>
      </p:sp>
    </p:spTree>
    <p:extLst>
      <p:ext uri="{BB962C8B-B14F-4D97-AF65-F5344CB8AC3E}">
        <p14:creationId xmlns:p14="http://schemas.microsoft.com/office/powerpoint/2010/main" val="115946522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4680" y="1425862"/>
            <a:ext cx="10789616" cy="532453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“our justice system has become unaffordable to most” </a:t>
            </a:r>
            <a:r>
              <a:rPr lang="en-GB" sz="2000" dirty="0">
                <a:solidFill>
                  <a:srgbClr val="000000"/>
                </a:solidFill>
                <a:latin typeface="Arial" charset="0"/>
              </a:rPr>
              <a:t>– current Lord Chief Justice!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60% rise in divorce court fees since 2013 - number of unrepresented parties has doubled.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Other court fees have risen as much as 600%.</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Very serious accident – court issue fee now £10,000!</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ET fees – up to £1,200 for those who have just been dismissed…..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For those who have been made redundant by an insolvent employer (City Link, Austin Reed etc.) the combined ET fees are high e.g. for 11 Claimants it is £4,800 (and unlikely to be reimbursed as employer insolvent….)</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Expensive court fees</a:t>
            </a:r>
          </a:p>
        </p:txBody>
      </p:sp>
    </p:spTree>
    <p:extLst>
      <p:ext uri="{BB962C8B-B14F-4D97-AF65-F5344CB8AC3E}">
        <p14:creationId xmlns:p14="http://schemas.microsoft.com/office/powerpoint/2010/main" val="1719464917"/>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9337" y="1467450"/>
            <a:ext cx="10789616" cy="4708981"/>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Between 2010 and 2015, 146 courts closed. Further 86 earmarked to be closed.</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Many courts and tribunals brought into same premises – civil Claimants sharing space with criminal defendants.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Harm? Increases travel time and cost to get to court – instead of 30 minutes can now be a 5-6 hour round trip.</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Deters individuals going to or engaging with court processes.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u="sng" dirty="0">
                <a:solidFill>
                  <a:srgbClr val="000000"/>
                </a:solidFill>
                <a:latin typeface="Arial" charset="0"/>
              </a:rPr>
              <a:t>No</a:t>
            </a:r>
            <a:r>
              <a:rPr lang="en-GB" sz="2000" dirty="0">
                <a:solidFill>
                  <a:srgbClr val="000000"/>
                </a:solidFill>
                <a:latin typeface="Arial" charset="0"/>
              </a:rPr>
              <a:t> adequate online replacement despite lots of talk! Previous IT projects poor quality.</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Closure of courts </a:t>
            </a:r>
          </a:p>
        </p:txBody>
      </p:sp>
    </p:spTree>
    <p:extLst>
      <p:ext uri="{BB962C8B-B14F-4D97-AF65-F5344CB8AC3E}">
        <p14:creationId xmlns:p14="http://schemas.microsoft.com/office/powerpoint/2010/main" val="4033726728"/>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40120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Law centres for free advice – 3,226 in 2005. 1,462 in 2013 – a 55% cut. For every £1 spent by a law centre, return estimated to be £10.</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Certain areas have very few providers of legally aided representation owing to reduction in number of legal aid contracts. Some have none e.g. no law firms at all in Suffolk and Shropshire for legally aided housing advice.</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2,500 child immigration and human trafficking cases and 6,000 vulnerable children each year in the family courts without legal support in court.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Rise of litigants in person and clogged courts. Denial of justice and right to fair trial.</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Lack of lawyers and advice </a:t>
            </a:r>
          </a:p>
        </p:txBody>
      </p:sp>
    </p:spTree>
    <p:extLst>
      <p:ext uri="{BB962C8B-B14F-4D97-AF65-F5344CB8AC3E}">
        <p14:creationId xmlns:p14="http://schemas.microsoft.com/office/powerpoint/2010/main" val="149573858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247317"/>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Current Government personal injury proposals – will raise small claims limit to £5,000 meaning that those with ‘moderate’ injuries will no longer get their legal fees paid by the insurer if they win. Research suggests that 70% of Claimants would no longer pursue their claim in such circumstances. Goodbye lawyers (35,000?) ….expected to save UK insurers £1 billion per year (savings passed onto the driver….?).</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Without this and adequate legal aid, lawyers’ fees remain unaffordable to many and certainly those on low or even average incomes.</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Cost of lawyers </a:t>
            </a:r>
          </a:p>
        </p:txBody>
      </p:sp>
    </p:spTree>
    <p:extLst>
      <p:ext uri="{BB962C8B-B14F-4D97-AF65-F5344CB8AC3E}">
        <p14:creationId xmlns:p14="http://schemas.microsoft.com/office/powerpoint/2010/main" val="4096838079"/>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3106" y="1412776"/>
            <a:ext cx="10789616" cy="255454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Costs awards are now more and more encouraged in ETs.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Rules of personal injury litigation means that the risk of not having your own legal fees paid has increased as has the risk of having adverse legal fees awarded against you.</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35360" y="620688"/>
            <a:ext cx="4824412" cy="830997"/>
          </a:xfrm>
          <a:prstGeom prst="rect">
            <a:avLst/>
          </a:prstGeom>
          <a:noFill/>
        </p:spPr>
        <p:txBody>
          <a:bodyPr wrap="square">
            <a:spAutoFit/>
          </a:bodyPr>
          <a:lstStyle/>
          <a:p>
            <a:pPr>
              <a:defRPr/>
            </a:pPr>
            <a:r>
              <a:rPr lang="en-GB" sz="2400" dirty="0">
                <a:latin typeface="+mj-lt"/>
                <a:cs typeface="Arial" charset="0"/>
              </a:rPr>
              <a:t>Risk of losing and adverse legal costs </a:t>
            </a:r>
          </a:p>
        </p:txBody>
      </p:sp>
    </p:spTree>
    <p:extLst>
      <p:ext uri="{BB962C8B-B14F-4D97-AF65-F5344CB8AC3E}">
        <p14:creationId xmlns:p14="http://schemas.microsoft.com/office/powerpoint/2010/main" val="1769824808"/>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47787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The ‘Help with Fees’ remission guidance to claim a discount or full removal of a court fee for those on low incomes is 19 pages long!</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Even in the ETs, there has been a move to increasing complexity – more preliminary hearings, more early assessments, increased reliance on drafted documents, burdensome early case management steps, Presidential guidance etc. – can act as a deterrent to both parties but particularly Claimants who are more likely to be unrepresented and intimidated by the complexity.</a:t>
            </a: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Complexity of proceedings </a:t>
            </a:r>
          </a:p>
        </p:txBody>
      </p:sp>
    </p:spTree>
    <p:extLst>
      <p:ext uri="{BB962C8B-B14F-4D97-AF65-F5344CB8AC3E}">
        <p14:creationId xmlns:p14="http://schemas.microsoft.com/office/powerpoint/2010/main" val="2998367320"/>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532453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Civil claims – in the 1980s, 80% of households eligible for legal aid. By 2008 that was 29%. In 2017 it is predicted to be approximately 15%.</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Removal of legal aid for nearly all debt, education, housing, welfare and many immigration cases.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For every £1 spent on legal aid for benefits advice, the state saved nearly £9.</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Nearly 50% fall in legally aided cases within a year of the changes – that’s 500,000 individuals losing the right to legal aid.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99% fall in legally aided welfare benefits case (88,000 to 145).</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Legal aid cuts </a:t>
            </a:r>
          </a:p>
        </p:txBody>
      </p:sp>
    </p:spTree>
    <p:extLst>
      <p:ext uri="{BB962C8B-B14F-4D97-AF65-F5344CB8AC3E}">
        <p14:creationId xmlns:p14="http://schemas.microsoft.com/office/powerpoint/2010/main" val="2982471167"/>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708981"/>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Rise in homelessness e.g. since 2010, 53% rise in forcible evictions of tenants.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Rise in suicides.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Rise in children in dangerous circumstances or taken into care e.g. 60% fall in family cases in the courts.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Reduction in claims for domestic abuse.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Less representation in the criminal courts – more miscarriages of justice and risk of abuse of powers by law enforcement authorities.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Impact? </a:t>
            </a:r>
          </a:p>
        </p:txBody>
      </p:sp>
    </p:spTree>
    <p:extLst>
      <p:ext uri="{BB962C8B-B14F-4D97-AF65-F5344CB8AC3E}">
        <p14:creationId xmlns:p14="http://schemas.microsoft.com/office/powerpoint/2010/main" val="1715258566"/>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939540"/>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Various reviews and reports underway.</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HoC – committees.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Labour Party reviews.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Brexit consequences – further erosion of protections as a result? Human Rights Act 1998, discrimination laws etc.?</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Government’s (belated) consultation on the ‘Review of the introduction of fees in the ETs’ published 31.01.17.</a:t>
            </a: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Fight back? </a:t>
            </a:r>
          </a:p>
        </p:txBody>
      </p:sp>
    </p:spTree>
    <p:extLst>
      <p:ext uri="{BB962C8B-B14F-4D97-AF65-F5344CB8AC3E}">
        <p14:creationId xmlns:p14="http://schemas.microsoft.com/office/powerpoint/2010/main" val="3346585831"/>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708981"/>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What is it?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Fundamental rights, freedoms, a fair trial and the rule of law are vital checks and balances for a civilised society</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These are meaningless (paper rights only) without a practical means of:</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Understanding the law &amp;</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Enforcing it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Legal advice and representation seems boring and unimportant until you’re in trouble or in need.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Access to Justice (1)</a:t>
            </a: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093428"/>
          </a:xfrm>
          <a:prstGeom prst="rect">
            <a:avLst/>
          </a:prstGeom>
          <a:noFill/>
        </p:spPr>
        <p:txBody>
          <a:bodyPr wrap="square">
            <a:spAutoFit/>
          </a:bodyPr>
          <a:lstStyle/>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Sir Oliver Heald, Minister of State for Justice: </a:t>
            </a:r>
            <a:r>
              <a:rPr lang="en-GB" sz="2000" i="1" dirty="0">
                <a:solidFill>
                  <a:srgbClr val="000000"/>
                </a:solidFill>
                <a:latin typeface="Arial" charset="0"/>
              </a:rPr>
              <a:t>“There is no doubt that fees, alongside the introduction of the early conciliation service, have brought about a dramatic change in the way that people now seek to resolve workplace disputes. That is a positive outcome, and while it is clear that </a:t>
            </a:r>
            <a:r>
              <a:rPr lang="en-GB" sz="2000" i="1" u="sng" dirty="0">
                <a:solidFill>
                  <a:srgbClr val="000000"/>
                </a:solidFill>
                <a:latin typeface="Arial" charset="0"/>
              </a:rPr>
              <a:t>many</a:t>
            </a:r>
            <a:r>
              <a:rPr lang="en-GB" sz="2000" i="1" dirty="0">
                <a:solidFill>
                  <a:srgbClr val="000000"/>
                </a:solidFill>
                <a:latin typeface="Arial" charset="0"/>
              </a:rPr>
              <a:t> people have chosen not to bring claims to the Employment Tribunals, there is </a:t>
            </a:r>
            <a:r>
              <a:rPr lang="en-GB" sz="2000" i="1" u="sng" dirty="0">
                <a:solidFill>
                  <a:srgbClr val="000000"/>
                </a:solidFill>
                <a:latin typeface="Arial" charset="0"/>
              </a:rPr>
              <a:t>nothing</a:t>
            </a:r>
            <a:r>
              <a:rPr lang="en-GB" sz="2000" i="1" dirty="0">
                <a:solidFill>
                  <a:srgbClr val="000000"/>
                </a:solidFill>
                <a:latin typeface="Arial" charset="0"/>
              </a:rPr>
              <a:t> to suggest they have been </a:t>
            </a:r>
            <a:r>
              <a:rPr lang="en-GB" sz="2000" i="1" u="sng" dirty="0">
                <a:solidFill>
                  <a:srgbClr val="000000"/>
                </a:solidFill>
                <a:latin typeface="Arial" charset="0"/>
              </a:rPr>
              <a:t>prevented</a:t>
            </a:r>
            <a:r>
              <a:rPr lang="en-GB" sz="2000" i="1" dirty="0">
                <a:solidFill>
                  <a:srgbClr val="000000"/>
                </a:solidFill>
                <a:latin typeface="Arial" charset="0"/>
              </a:rPr>
              <a:t> from doing so”.</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“there is also </a:t>
            </a:r>
            <a:r>
              <a:rPr lang="en-GB" sz="2000" i="1" u="sng" dirty="0">
                <a:solidFill>
                  <a:srgbClr val="000000"/>
                </a:solidFill>
                <a:latin typeface="Arial" charset="0"/>
              </a:rPr>
              <a:t>some</a:t>
            </a:r>
            <a:r>
              <a:rPr lang="en-GB" sz="2000" i="1" dirty="0">
                <a:solidFill>
                  <a:srgbClr val="000000"/>
                </a:solidFill>
                <a:latin typeface="Arial" charset="0"/>
              </a:rPr>
              <a:t> evidence that </a:t>
            </a:r>
            <a:r>
              <a:rPr lang="en-GB" sz="2000" i="1" u="sng" dirty="0">
                <a:solidFill>
                  <a:srgbClr val="000000"/>
                </a:solidFill>
                <a:latin typeface="Arial" charset="0"/>
              </a:rPr>
              <a:t>some</a:t>
            </a:r>
            <a:r>
              <a:rPr lang="en-GB" sz="2000" i="1" dirty="0">
                <a:solidFill>
                  <a:srgbClr val="000000"/>
                </a:solidFill>
                <a:latin typeface="Arial" charset="0"/>
              </a:rPr>
              <a:t> people who have been unable to resolve their disputes through conciliation have been </a:t>
            </a:r>
            <a:r>
              <a:rPr lang="en-GB" sz="2000" i="1" u="sng" dirty="0">
                <a:solidFill>
                  <a:srgbClr val="000000"/>
                </a:solidFill>
                <a:latin typeface="Arial" charset="0"/>
              </a:rPr>
              <a:t>discouraged</a:t>
            </a:r>
            <a:r>
              <a:rPr lang="en-GB" sz="2000" i="1" dirty="0">
                <a:solidFill>
                  <a:srgbClr val="000000"/>
                </a:solidFill>
                <a:latin typeface="Arial" charset="0"/>
              </a:rPr>
              <a:t> from bringing a formal ET claim because of the requirement to pay a fee”.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So </a:t>
            </a:r>
            <a:r>
              <a:rPr lang="en-GB" sz="2000" i="1" dirty="0">
                <a:solidFill>
                  <a:srgbClr val="000000"/>
                </a:solidFill>
                <a:latin typeface="Arial" charset="0"/>
              </a:rPr>
              <a:t>“discouraged” </a:t>
            </a:r>
            <a:r>
              <a:rPr lang="en-GB" sz="2000" dirty="0">
                <a:solidFill>
                  <a:srgbClr val="000000"/>
                </a:solidFill>
                <a:latin typeface="Arial" charset="0"/>
              </a:rPr>
              <a:t>but not </a:t>
            </a:r>
            <a:r>
              <a:rPr lang="en-GB" sz="2000" i="1" dirty="0">
                <a:solidFill>
                  <a:srgbClr val="000000"/>
                </a:solidFill>
                <a:latin typeface="Arial" charset="0"/>
              </a:rPr>
              <a:t>“prevented”? </a:t>
            </a:r>
            <a:r>
              <a:rPr lang="en-GB" sz="2000" dirty="0">
                <a:solidFill>
                  <a:srgbClr val="000000"/>
                </a:solidFill>
                <a:latin typeface="Arial" charset="0"/>
              </a:rPr>
              <a:t>Eh?</a:t>
            </a: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Fight back? </a:t>
            </a:r>
          </a:p>
        </p:txBody>
      </p:sp>
    </p:spTree>
    <p:extLst>
      <p:ext uri="{BB962C8B-B14F-4D97-AF65-F5344CB8AC3E}">
        <p14:creationId xmlns:p14="http://schemas.microsoft.com/office/powerpoint/2010/main" val="2506450504"/>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093428"/>
          </a:xfrm>
          <a:prstGeom prst="rect">
            <a:avLst/>
          </a:prstGeom>
          <a:noFill/>
        </p:spPr>
        <p:txBody>
          <a:bodyPr wrap="square">
            <a:spAutoFit/>
          </a:bodyPr>
          <a:lstStyle/>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Sir</a:t>
            </a:r>
            <a:r>
              <a:rPr lang="en-GB" sz="2000" dirty="0">
                <a:solidFill>
                  <a:srgbClr val="000000"/>
                </a:solidFill>
                <a:latin typeface="Arial" charset="0"/>
              </a:rPr>
              <a:t> Oliver Heald, Minister of State for Justice (again):</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“There is no evidence that maternity and pregnancy discrimination claims have been particularly affected by the introduction of fees”.</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Eh? The number of those claims dropped by 45% (between June 2013 and September 2015).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“No evidence”? </a:t>
            </a:r>
            <a:r>
              <a:rPr lang="en-GB" sz="2000" dirty="0">
                <a:solidFill>
                  <a:srgbClr val="000000"/>
                </a:solidFill>
                <a:latin typeface="Arial" charset="0"/>
              </a:rPr>
              <a:t>Really? If not ET fees, why? The weather?</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HoCommons Women and Equalities Commission report on ‘Pregnancy and Maternity Discrimination’ found that </a:t>
            </a:r>
            <a:r>
              <a:rPr lang="en-GB" sz="2000" i="1" dirty="0">
                <a:solidFill>
                  <a:srgbClr val="000000"/>
                </a:solidFill>
                <a:latin typeface="Arial" charset="0"/>
              </a:rPr>
              <a:t>“[pregnancy] discrimination is getting worse”.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Eh? So getting worse but a 45% drop?</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 </a:t>
            </a: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Fight back? </a:t>
            </a:r>
          </a:p>
        </p:txBody>
      </p:sp>
      <mc:AlternateContent xmlns:mc="http://schemas.openxmlformats.org/markup-compatibility/2006">
        <mc:Choice xmlns:pslz="http://schemas.microsoft.com/office/powerpoint/2016/slidezoom" Requires="pslz">
          <p:graphicFrame>
            <p:nvGraphicFramePr>
              <p:cNvPr id="4" name="Slide Zoom 3"/>
              <p:cNvGraphicFramePr>
                <a:graphicFrameLocks noChangeAspect="1"/>
              </p:cNvGraphicFramePr>
              <p:nvPr>
                <p:extLst>
                  <p:ext uri="{D42A27DB-BD31-4B8C-83A1-F6EECF244321}">
                    <p14:modId xmlns:p14="http://schemas.microsoft.com/office/powerpoint/2010/main" val="2014633229"/>
                  </p:ext>
                </p:extLst>
              </p:nvPr>
            </p:nvGraphicFramePr>
            <p:xfrm>
              <a:off x="-1631576" y="4530538"/>
              <a:ext cx="3048000" cy="1714500"/>
            </p:xfrm>
            <a:graphic>
              <a:graphicData uri="http://schemas.microsoft.com/office/powerpoint/2016/slidezoom">
                <pslz:sldZm>
                  <pslz:sldZmObj sldId="361" cId="1781969833">
                    <pslz:zmPr id="{9ECF98CE-00AB-4A72-89CF-EDE1A2E4B10D}" returnToParent="0" transitionDur="1000">
                      <p166:blipFill xmlns:p166="http://schemas.microsoft.com/office/powerpoint/2016/6/main">
                        <a:blip r:embed="rId5"/>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4" name="Slide Zoom 3">
                <a:hlinkClick r:id="rId6" action="ppaction://hlinksldjump"/>
              </p:cNvPr>
              <p:cNvPicPr>
                <a:picLocks noGrp="1" noRot="1" noChangeAspect="1" noMove="1" noResize="1" noEditPoints="1" noAdjustHandles="1" noChangeArrowheads="1" noChangeShapeType="1"/>
              </p:cNvPicPr>
              <p:nvPr/>
            </p:nvPicPr>
            <p:blipFill>
              <a:blip r:embed="rId5"/>
              <a:stretch>
                <a:fillRect/>
              </a:stretch>
            </p:blipFill>
            <p:spPr>
              <a:xfrm>
                <a:off x="-1631576" y="4530538"/>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1969833"/>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1938992"/>
          </a:xfrm>
          <a:prstGeom prst="rect">
            <a:avLst/>
          </a:prstGeom>
          <a:noFill/>
        </p:spPr>
        <p:txBody>
          <a:bodyPr wrap="square">
            <a:spAutoFit/>
          </a:bodyPr>
          <a:lstStyle/>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Proposals to widen ET fee remission</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&amp; remove ET fees for 3 limited claims to the National Insurance Fund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Consultation closes 14 March 2017 </a:t>
            </a: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Fight back? </a:t>
            </a:r>
          </a:p>
        </p:txBody>
      </p:sp>
      <mc:AlternateContent xmlns:mc="http://schemas.openxmlformats.org/markup-compatibility/2006">
        <mc:Choice xmlns:pslz="http://schemas.microsoft.com/office/powerpoint/2016/slidezoom" Requires="pslz">
          <p:graphicFrame>
            <p:nvGraphicFramePr>
              <p:cNvPr id="4" name="Slide Zoom 3"/>
              <p:cNvGraphicFramePr>
                <a:graphicFrameLocks noChangeAspect="1"/>
              </p:cNvGraphicFramePr>
              <p:nvPr/>
            </p:nvGraphicFramePr>
            <p:xfrm>
              <a:off x="-1631576" y="4530538"/>
              <a:ext cx="3048000" cy="1714500"/>
            </p:xfrm>
            <a:graphic>
              <a:graphicData uri="http://schemas.microsoft.com/office/powerpoint/2016/slidezoom">
                <pslz:sldZm>
                  <pslz:sldZmObj sldId="361" cId="1781969833">
                    <pslz:zmPr id="{9ECF98CE-00AB-4A72-89CF-EDE1A2E4B10D}" returnToParent="0" transitionDur="1000">
                      <p166:blipFill xmlns:p166="http://schemas.microsoft.com/office/powerpoint/2016/6/main">
                        <a:blip r:embed="rId5"/>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4" name="Slide Zoom 3">
                <a:hlinkClick r:id="rId6" action="ppaction://hlinksldjump"/>
              </p:cNvPr>
              <p:cNvPicPr>
                <a:picLocks noGrp="1" noRot="1" noChangeAspect="1" noMove="1" noResize="1" noEditPoints="1" noAdjustHandles="1" noChangeArrowheads="1" noChangeShapeType="1"/>
              </p:cNvPicPr>
              <p:nvPr/>
            </p:nvPicPr>
            <p:blipFill>
              <a:blip r:embed="rId5"/>
              <a:stretch>
                <a:fillRect/>
              </a:stretch>
            </p:blipFill>
            <p:spPr>
              <a:xfrm>
                <a:off x="-1631576" y="4530538"/>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92842484"/>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cstate="print"/>
          <a:stretch>
            <a:fillRect/>
          </a:stretch>
        </p:blipFill>
        <p:spPr>
          <a:xfrm>
            <a:off x="-5826"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13" name="TextBox 12"/>
          <p:cNvSpPr txBox="1"/>
          <p:nvPr/>
        </p:nvSpPr>
        <p:spPr>
          <a:xfrm>
            <a:off x="392934" y="680520"/>
            <a:ext cx="4824412" cy="460375"/>
          </a:xfrm>
          <a:prstGeom prst="rect">
            <a:avLst/>
          </a:prstGeom>
          <a:noFill/>
        </p:spPr>
        <p:txBody>
          <a:bodyPr>
            <a:spAutoFit/>
          </a:bodyPr>
          <a:lstStyle/>
          <a:p>
            <a:pPr>
              <a:defRPr/>
            </a:pPr>
            <a:r>
              <a:rPr lang="en-GB" sz="2400" dirty="0">
                <a:latin typeface="+mj-lt"/>
                <a:cs typeface="Arial" charset="0"/>
              </a:rPr>
              <a:t>Any Questions ?</a:t>
            </a:r>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386" name="Picture 12" descr="New about us.jpg"/>
          <p:cNvPicPr>
            <a:picLocks noChangeAspect="1"/>
          </p:cNvPicPr>
          <p:nvPr/>
        </p:nvPicPr>
        <p:blipFill rotWithShape="1">
          <a:blip r:embed="rId3" cstate="print">
            <a:extLst>
              <a:ext uri="{28A0092B-C50C-407E-A947-70E740481C1C}">
                <a14:useLocalDpi xmlns:a14="http://schemas.microsoft.com/office/drawing/2010/main" val="0"/>
              </a:ext>
            </a:extLst>
          </a:blip>
          <a:srcRect l="21" t="14059" r="21" b="3901"/>
          <a:stretch/>
        </p:blipFill>
        <p:spPr bwMode="auto">
          <a:xfrm>
            <a:off x="-5826" y="0"/>
            <a:ext cx="12168000" cy="68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p:nvPr/>
        </p:nvPicPr>
        <p:blipFill>
          <a:blip r:embed="rId4"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3686" y="1109856"/>
            <a:ext cx="6315710" cy="2103120"/>
          </a:xfrm>
          <a:prstGeom prst="rect">
            <a:avLst/>
          </a:prstGeom>
          <a:noFill/>
        </p:spPr>
      </p:pic>
      <p:pic>
        <p:nvPicPr>
          <p:cNvPr id="13" name="Picture 12"/>
          <p:cNvPicPr/>
          <p:nvPr/>
        </p:nvPicPr>
        <p:blipFill>
          <a:blip r:embed="rId5"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0" y="4581128"/>
            <a:ext cx="5029835" cy="1560830"/>
          </a:xfrm>
          <a:prstGeom prst="rect">
            <a:avLst/>
          </a:prstGeom>
          <a:noFill/>
        </p:spPr>
      </p:pic>
      <p:pic>
        <p:nvPicPr>
          <p:cNvPr id="14" name="Picture 13"/>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06636" y="396732"/>
            <a:ext cx="865505" cy="963295"/>
          </a:xfrm>
          <a:prstGeom prst="rect">
            <a:avLst/>
          </a:prstGeom>
          <a:noFill/>
        </p:spPr>
      </p:pic>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47787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Magna Carta:</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“We will sell no man, we will not deny or defer to any man either Justice or Right”.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1945 Labour Government introduced legal aid as the </a:t>
            </a:r>
            <a:r>
              <a:rPr lang="en-GB" sz="2000" i="1" dirty="0">
                <a:solidFill>
                  <a:srgbClr val="000000"/>
                </a:solidFill>
                <a:latin typeface="Arial" charset="0"/>
              </a:rPr>
              <a:t>“fourth pillar of the welfare state”.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Access to Justice (2)</a:t>
            </a:r>
          </a:p>
        </p:txBody>
      </p:sp>
    </p:spTree>
    <p:extLst>
      <p:ext uri="{BB962C8B-B14F-4D97-AF65-F5344CB8AC3E}">
        <p14:creationId xmlns:p14="http://schemas.microsoft.com/office/powerpoint/2010/main" val="62940605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440120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Winston Churchill:</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Courts should </a:t>
            </a:r>
            <a:r>
              <a:rPr lang="en-GB" sz="2000" i="1" dirty="0">
                <a:solidFill>
                  <a:srgbClr val="000000"/>
                </a:solidFill>
                <a:latin typeface="Arial" charset="0"/>
              </a:rPr>
              <a:t>“administer open and well-established laws which are associated ….with the broad principles of decency and justice” </a:t>
            </a:r>
            <a:r>
              <a:rPr lang="en-GB" sz="2000" dirty="0">
                <a:solidFill>
                  <a:srgbClr val="000000"/>
                </a:solidFill>
                <a:latin typeface="Arial" charset="0"/>
              </a:rPr>
              <a:t>with</a:t>
            </a:r>
            <a:r>
              <a:rPr lang="en-GB" sz="2000" i="1" dirty="0">
                <a:solidFill>
                  <a:srgbClr val="000000"/>
                </a:solidFill>
                <a:latin typeface="Arial" charset="0"/>
              </a:rPr>
              <a:t> “fair play for poor as well as rich, for private persons as well as Government officials”. </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“Civilisation means that the civilians and ordinary folk have rights and liberties which they can effectively enforce against hierarchies and bureaucracies”.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i="1"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Access to Justice (3)</a:t>
            </a:r>
          </a:p>
        </p:txBody>
      </p:sp>
    </p:spTree>
    <p:extLst>
      <p:ext uri="{BB962C8B-B14F-4D97-AF65-F5344CB8AC3E}">
        <p14:creationId xmlns:p14="http://schemas.microsoft.com/office/powerpoint/2010/main" val="639618944"/>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477875"/>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Shami Chakrabarti:</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i="1" dirty="0">
                <a:solidFill>
                  <a:srgbClr val="000000"/>
                </a:solidFill>
                <a:latin typeface="Arial" charset="0"/>
              </a:rPr>
              <a:t>“There is no longer a level playing field. When it comes to legal advice, the rich can pay, the not-so rich will struggle to find the means and under the new reforms, even the poorest may be shut out”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Access to Justice (4)</a:t>
            </a:r>
          </a:p>
        </p:txBody>
      </p:sp>
    </p:spTree>
    <p:extLst>
      <p:ext uri="{BB962C8B-B14F-4D97-AF65-F5344CB8AC3E}">
        <p14:creationId xmlns:p14="http://schemas.microsoft.com/office/powerpoint/2010/main" val="4208724965"/>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5016758"/>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What harms access to justice?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Removal of protections and rights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Removal or reduction in oversight by regulators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Expensive Court Fees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Closure of Courts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Lack of lawyers and legal advice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Risk of losing and adverse legal costs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Complexity of proceedings a deterrent</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Legal aid cuts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The attack</a:t>
            </a:r>
          </a:p>
        </p:txBody>
      </p:sp>
    </p:spTree>
    <p:extLst>
      <p:ext uri="{BB962C8B-B14F-4D97-AF65-F5344CB8AC3E}">
        <p14:creationId xmlns:p14="http://schemas.microsoft.com/office/powerpoint/2010/main" val="2313944622"/>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785652"/>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Impact where?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Criminal courts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Traditional civil courts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Tribunals – employment, immigration etc.</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Regulatory bodies e.g. HSE</a:t>
            </a:r>
          </a:p>
          <a:p>
            <a:pPr marL="541338" algn="just">
              <a:spcBef>
                <a:spcPts val="0"/>
              </a:spcBef>
              <a:buClr>
                <a:srgbClr val="009390"/>
              </a:buCl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The battlefield</a:t>
            </a:r>
          </a:p>
        </p:txBody>
      </p:sp>
    </p:spTree>
    <p:extLst>
      <p:ext uri="{BB962C8B-B14F-4D97-AF65-F5344CB8AC3E}">
        <p14:creationId xmlns:p14="http://schemas.microsoft.com/office/powerpoint/2010/main" val="3218035833"/>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13096" y="1425862"/>
            <a:ext cx="10789616" cy="3016210"/>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Main focus here is on England, Wales and Scotland.</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Fair to say Scottish cuts to legal aid, for example, have been less severe.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Also Northern Ireland has suffered less.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Scope?</a:t>
            </a:r>
          </a:p>
        </p:txBody>
      </p:sp>
    </p:spTree>
    <p:extLst>
      <p:ext uri="{BB962C8B-B14F-4D97-AF65-F5344CB8AC3E}">
        <p14:creationId xmlns:p14="http://schemas.microsoft.com/office/powerpoint/2010/main" val="3372271637"/>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stretch>
            <a:fillRect/>
          </a:stretch>
        </p:blipFill>
        <p:spPr>
          <a:xfrm>
            <a:off x="-24680" y="456084"/>
            <a:ext cx="5752930" cy="1028700"/>
          </a:xfrm>
          <a:prstGeom prst="rect">
            <a:avLst/>
          </a:prstGeom>
        </p:spPr>
      </p:pic>
      <p:pic>
        <p:nvPicPr>
          <p:cNvPr id="13316" name="Picture 4" descr="New logo.jpg"/>
          <p:cNvPicPr>
            <a:picLocks noChangeAspect="1"/>
          </p:cNvPicPr>
          <p:nvPr/>
        </p:nvPicPr>
        <p:blipFill>
          <a:blip r:embed="rId4" cstate="print"/>
          <a:srcRect/>
          <a:stretch>
            <a:fillRect/>
          </a:stretch>
        </p:blipFill>
        <p:spPr bwMode="auto">
          <a:xfrm>
            <a:off x="11161434" y="5733257"/>
            <a:ext cx="839222" cy="936103"/>
          </a:xfrm>
          <a:prstGeom prst="rect">
            <a:avLst/>
          </a:prstGeom>
          <a:noFill/>
          <a:ln w="9525">
            <a:noFill/>
            <a:miter lim="800000"/>
            <a:headEnd/>
            <a:tailEnd/>
          </a:ln>
          <a:scene3d>
            <a:camera prst="orthographicFront"/>
            <a:lightRig rig="threePt" dir="t"/>
          </a:scene3d>
          <a:sp3d>
            <a:bevelB/>
          </a:sp3d>
        </p:spPr>
      </p:pic>
      <p:sp>
        <p:nvSpPr>
          <p:cNvPr id="7" name="TextBox 6"/>
          <p:cNvSpPr txBox="1"/>
          <p:nvPr/>
        </p:nvSpPr>
        <p:spPr>
          <a:xfrm>
            <a:off x="-24680" y="1412776"/>
            <a:ext cx="10789616" cy="6247864"/>
          </a:xfrm>
          <a:prstGeom prst="rect">
            <a:avLst/>
          </a:prstGeom>
          <a:noFill/>
        </p:spPr>
        <p:txBody>
          <a:bodyPr wrap="square">
            <a:spAutoFit/>
          </a:bodyPr>
          <a:lstStyle/>
          <a:p>
            <a:pPr>
              <a:lnSpc>
                <a:spcPct val="150000"/>
              </a:lnSpc>
              <a:defRPr/>
            </a:pPr>
            <a:endParaRPr lang="en-GB" sz="2000" b="1" dirty="0">
              <a:solidFill>
                <a:srgbClr val="009390"/>
              </a:solidFill>
              <a:latin typeface="+mj-lt"/>
              <a:cs typeface="Gisha" pitchFamily="34" charset="-79"/>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Personal Injury – redefinition of liability for workplace accidents making it easier for employers to reduce safety and avoid blame.</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Car crashes – limiting or stopping compensation for injuries e.g. whiplash, broken  wrists etc.</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Extending unfair dismissal qualifying period to two years from one year.</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Removing lay members in ETs in most claims that don’t involve discrimination.</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Removal of witness expenses in ETs and other Tribunals.</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r>
              <a:rPr lang="en-GB" sz="2000" dirty="0">
                <a:solidFill>
                  <a:srgbClr val="000000"/>
                </a:solidFill>
                <a:latin typeface="Arial" charset="0"/>
              </a:rPr>
              <a:t>Under-used powers – ET financial penalty on employer power used 18 times and recouped £18k in two years (only 12 of 18 paid in full!) </a:t>
            </a: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spcBef>
                <a:spcPts val="0"/>
              </a:spcBef>
              <a:buClr>
                <a:srgbClr val="009390"/>
              </a:buClr>
              <a:buFont typeface="Wingdings 3" panose="05040102010807070707" pitchFamily="18" charset="2"/>
              <a:buChar char=""/>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pPr>
            <a:endParaRPr lang="en-GB" sz="2000" dirty="0">
              <a:solidFill>
                <a:srgbClr val="000000"/>
              </a:solidFill>
              <a:latin typeface="Arial" charset="0"/>
            </a:endParaRPr>
          </a:p>
          <a:p>
            <a:pPr marL="1252538" indent="-711200" algn="just">
              <a:lnSpc>
                <a:spcPct val="150000"/>
              </a:lnSpc>
              <a:spcBef>
                <a:spcPts val="0"/>
              </a:spcBef>
              <a:tabLst>
                <a:tab pos="1160463" algn="l"/>
                <a:tab pos="1252538" algn="l"/>
                <a:tab pos="1609725" algn="l"/>
                <a:tab pos="2058988" algn="l"/>
                <a:tab pos="2508250" algn="l"/>
                <a:tab pos="2957513" algn="l"/>
                <a:tab pos="3406775" algn="l"/>
                <a:tab pos="3856038" algn="l"/>
                <a:tab pos="4305300" algn="l"/>
                <a:tab pos="4754563" algn="l"/>
                <a:tab pos="5203825" algn="l"/>
                <a:tab pos="5653088" algn="l"/>
                <a:tab pos="6102350" algn="l"/>
                <a:tab pos="6551613" algn="l"/>
                <a:tab pos="7000875" algn="l"/>
                <a:tab pos="7450138" algn="l"/>
                <a:tab pos="7899400" algn="l"/>
                <a:tab pos="8348663" algn="l"/>
                <a:tab pos="8797925" algn="l"/>
                <a:tab pos="9247188" algn="l"/>
                <a:tab pos="9696450" algn="l"/>
              </a:tabLst>
              <a:defRPr/>
            </a:pPr>
            <a:endParaRPr lang="en-GB" sz="2000" dirty="0">
              <a:solidFill>
                <a:srgbClr val="000000"/>
              </a:solidFill>
              <a:latin typeface="Arial" charset="0"/>
            </a:endParaRPr>
          </a:p>
        </p:txBody>
      </p:sp>
      <p:sp>
        <p:nvSpPr>
          <p:cNvPr id="2" name="TextBox 1"/>
          <p:cNvSpPr txBox="1"/>
          <p:nvPr/>
        </p:nvSpPr>
        <p:spPr>
          <a:xfrm>
            <a:off x="374452" y="736380"/>
            <a:ext cx="4824412" cy="461665"/>
          </a:xfrm>
          <a:prstGeom prst="rect">
            <a:avLst/>
          </a:prstGeom>
          <a:noFill/>
        </p:spPr>
        <p:txBody>
          <a:bodyPr>
            <a:spAutoFit/>
          </a:bodyPr>
          <a:lstStyle/>
          <a:p>
            <a:pPr>
              <a:defRPr/>
            </a:pPr>
            <a:r>
              <a:rPr lang="en-GB" sz="2400" dirty="0">
                <a:latin typeface="+mj-lt"/>
                <a:cs typeface="Arial" charset="0"/>
              </a:rPr>
              <a:t>Removal of protections and rights</a:t>
            </a:r>
          </a:p>
        </p:txBody>
      </p:sp>
    </p:spTree>
    <p:extLst>
      <p:ext uri="{BB962C8B-B14F-4D97-AF65-F5344CB8AC3E}">
        <p14:creationId xmlns:p14="http://schemas.microsoft.com/office/powerpoint/2010/main" val="1677413791"/>
      </p:ext>
    </p:extLst>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rrish PowerPoin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ER Access to Justice [Read-Only]" id="{9A2FEC6B-793F-4994-83A9-E7477916BC69}" vid="{DD126D27-7477-48BD-A8A8-E7E74279478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5AC3EC75DFDE4499D46A4F343E603B" ma:contentTypeVersion="0" ma:contentTypeDescription="Create a new document." ma:contentTypeScope="" ma:versionID="e68441ec7c410cb0d48626a9e653282d">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37768B-80E3-4720-B763-97FF85713B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E476B4F-F9A7-49C9-B285-EFD5C2355549}">
  <ds:schemaRef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4AA1B4B9-F2C1-4804-A515-A7165E1E97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IER Access to Justice</Template>
  <TotalTime>60</TotalTime>
  <Words>1666</Words>
  <Application>Microsoft Office PowerPoint</Application>
  <PresentationFormat>Widescreen</PresentationFormat>
  <Paragraphs>256</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MS Gothic</vt:lpstr>
      <vt:lpstr>Arial</vt:lpstr>
      <vt:lpstr>Gisha</vt:lpstr>
      <vt:lpstr>Times New Roman</vt:lpstr>
      <vt:lpstr>Wingdings 3</vt:lpstr>
      <vt:lpstr>Morrish PowerPoint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JAIME LOCKWOOD</dc:creator>
  <cp:lastModifiedBy>JAIME LOCKWOOD</cp:lastModifiedBy>
  <cp:revision>6</cp:revision>
  <dcterms:created xsi:type="dcterms:W3CDTF">2017-02-01T13:37:13Z</dcterms:created>
  <dcterms:modified xsi:type="dcterms:W3CDTF">2017-02-01T14:38:08Z</dcterms:modified>
</cp:coreProperties>
</file>